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6366" autoAdjust="0"/>
  </p:normalViewPr>
  <p:slideViewPr>
    <p:cSldViewPr snapToGrid="0" snapToObjects="1">
      <p:cViewPr varScale="1">
        <p:scale>
          <a:sx n="64" d="100"/>
          <a:sy n="64" d="100"/>
        </p:scale>
        <p:origin x="66" y="11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6/4/2022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adhanKumar1996/IBM_Final_capstone_project/blob/master/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MadhanKumar1996/IBM_Final_capstone_project/blob/master/jupyter-labs-eda-dataviz.ipynb" TargetMode="Externa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adhanKumar1996/IBM_Final_capstone_project/blob/master/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adhanKumar1996/IBM_Final_capstone_project/blob/master/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adhanKumar1996/IBM_Final_capstone_project/blob/master/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Madhan </a:t>
            </a:r>
            <a:r>
              <a:rPr lang="en-US" dirty="0" err="1">
                <a:solidFill>
                  <a:schemeClr val="bg2"/>
                </a:solidFill>
                <a:latin typeface="Abadi"/>
                <a:ea typeface="SF Pro" pitchFamily="2" charset="0"/>
                <a:cs typeface="SF Pro" pitchFamily="2" charset="0"/>
              </a:rPr>
              <a:t>kumar</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3nd December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5861"/>
            <a:ext cx="5103887"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https://github.com/MadhanKumar1996/IBM_Final_capstone_project/blob/master/labs-jupyter-spacex-Data%20wrangling.ipynb</a:t>
            </a: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BDDF5D45-304B-432F-B3C1-1B830218094D}"/>
              </a:ext>
            </a:extLst>
          </p:cNvPr>
          <p:cNvPicPr>
            <a:picLocks noChangeAspect="1"/>
          </p:cNvPicPr>
          <p:nvPr/>
        </p:nvPicPr>
        <p:blipFill>
          <a:blip r:embed="rId4"/>
          <a:stretch>
            <a:fillRect/>
          </a:stretch>
        </p:blipFill>
        <p:spPr>
          <a:xfrm>
            <a:off x="6318103" y="1786925"/>
            <a:ext cx="5509100" cy="383700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Content Placeholder 4">
            <a:extLst>
              <a:ext uri="{FF2B5EF4-FFF2-40B4-BE49-F238E27FC236}">
                <a16:creationId xmlns:a16="http://schemas.microsoft.com/office/drawing/2014/main" id="{FAF3DD8A-D953-4A51-B9F5-D84714FA4A57}"/>
              </a:ext>
            </a:extLst>
          </p:cNvPr>
          <p:cNvSpPr txBox="1">
            <a:spLocks/>
          </p:cNvSpPr>
          <p:nvPr/>
        </p:nvSpPr>
        <p:spPr>
          <a:xfrm>
            <a:off x="770010" y="1495703"/>
            <a:ext cx="4987333"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pic>
        <p:nvPicPr>
          <p:cNvPr id="10" name="Picture 9">
            <a:extLst>
              <a:ext uri="{FF2B5EF4-FFF2-40B4-BE49-F238E27FC236}">
                <a16:creationId xmlns:a16="http://schemas.microsoft.com/office/drawing/2014/main" id="{4559C95A-3817-45DD-B442-DB46305D8A5E}"/>
              </a:ext>
            </a:extLst>
          </p:cNvPr>
          <p:cNvPicPr>
            <a:picLocks noChangeAspect="1"/>
          </p:cNvPicPr>
          <p:nvPr/>
        </p:nvPicPr>
        <p:blipFill>
          <a:blip r:embed="rId3"/>
          <a:stretch>
            <a:fillRect/>
          </a:stretch>
        </p:blipFill>
        <p:spPr>
          <a:xfrm>
            <a:off x="1354426" y="3689424"/>
            <a:ext cx="3818499" cy="2872697"/>
          </a:xfrm>
          <a:prstGeom prst="rect">
            <a:avLst/>
          </a:prstGeom>
        </p:spPr>
      </p:pic>
      <p:pic>
        <p:nvPicPr>
          <p:cNvPr id="12" name="Picture 11">
            <a:extLst>
              <a:ext uri="{FF2B5EF4-FFF2-40B4-BE49-F238E27FC236}">
                <a16:creationId xmlns:a16="http://schemas.microsoft.com/office/drawing/2014/main" id="{80FBABB6-4EBC-47B5-83AE-A573C8193351}"/>
              </a:ext>
            </a:extLst>
          </p:cNvPr>
          <p:cNvPicPr>
            <a:picLocks noChangeAspect="1"/>
          </p:cNvPicPr>
          <p:nvPr/>
        </p:nvPicPr>
        <p:blipFill>
          <a:blip r:embed="rId4"/>
          <a:stretch>
            <a:fillRect/>
          </a:stretch>
        </p:blipFill>
        <p:spPr>
          <a:xfrm>
            <a:off x="6341759" y="1343462"/>
            <a:ext cx="4151356" cy="3349306"/>
          </a:xfrm>
          <a:prstGeom prst="rect">
            <a:avLst/>
          </a:prstGeom>
        </p:spPr>
      </p:pic>
      <p:sp>
        <p:nvSpPr>
          <p:cNvPr id="13" name="Content Placeholder 4">
            <a:extLst>
              <a:ext uri="{FF2B5EF4-FFF2-40B4-BE49-F238E27FC236}">
                <a16:creationId xmlns:a16="http://schemas.microsoft.com/office/drawing/2014/main" id="{9856B127-1867-4CFA-BA44-699912409241}"/>
              </a:ext>
            </a:extLst>
          </p:cNvPr>
          <p:cNvSpPr txBox="1">
            <a:spLocks/>
          </p:cNvSpPr>
          <p:nvPr/>
        </p:nvSpPr>
        <p:spPr>
          <a:xfrm>
            <a:off x="5854320" y="4944962"/>
            <a:ext cx="4987333" cy="173444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a:hlinkClick r:id="rId5"/>
              </a:rPr>
              <a:t>https://github.com/MadhanKumar1996/IBM_Final_capstone_project/blob/master/jupyter-labs-eda-dataviz.ipynb</a:t>
            </a:r>
            <a:endParaRPr lang="en-US" sz="2200" dirty="0">
              <a:solidFill>
                <a:schemeClr val="accent3">
                  <a:lumMod val="25000"/>
                </a:schemeClr>
              </a:solidFill>
              <a:latin typeface="Abadi"/>
            </a:endParaRPr>
          </a:p>
          <a:p>
            <a:pPr marL="0" indent="0">
              <a:lnSpc>
                <a:spcPct val="100000"/>
              </a:lnSpc>
              <a:spcBef>
                <a:spcPts val="1400"/>
              </a:spcBef>
              <a:buNone/>
            </a:pP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a:t>
            </a:r>
            <a:endParaRPr lang="en-US" sz="2200" dirty="0">
              <a:solidFill>
                <a:srgbClr val="1C7DDB"/>
              </a:solidFill>
              <a:latin typeface="Abad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https://github.com/MadhanKumar1996/IBM_Final_capstone_project/blob/master/spacex_dash_app.py</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88731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D9D9C8DA-30CD-4EE2-AA2E-6D86222473D5}"/>
              </a:ext>
            </a:extLst>
          </p:cNvPr>
          <p:cNvPicPr>
            <a:picLocks noChangeAspect="1"/>
          </p:cNvPicPr>
          <p:nvPr/>
        </p:nvPicPr>
        <p:blipFill>
          <a:blip r:embed="rId3"/>
          <a:stretch>
            <a:fillRect/>
          </a:stretch>
        </p:blipFill>
        <p:spPr>
          <a:xfrm>
            <a:off x="76716" y="3042494"/>
            <a:ext cx="11902190" cy="230183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2058" y="1406443"/>
            <a:ext cx="4461557" cy="315629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528D6EC-3707-4308-B81F-53D3F0A16539}"/>
              </a:ext>
            </a:extLst>
          </p:cNvPr>
          <p:cNvPicPr>
            <a:picLocks noChangeAspect="1"/>
          </p:cNvPicPr>
          <p:nvPr/>
        </p:nvPicPr>
        <p:blipFill>
          <a:blip r:embed="rId3"/>
          <a:stretch>
            <a:fillRect/>
          </a:stretch>
        </p:blipFill>
        <p:spPr>
          <a:xfrm>
            <a:off x="562529" y="3429000"/>
            <a:ext cx="10895443" cy="2114479"/>
          </a:xfrm>
          <a:prstGeom prst="rect">
            <a:avLst/>
          </a:prstGeom>
        </p:spPr>
      </p:pic>
      <p:pic>
        <p:nvPicPr>
          <p:cNvPr id="7" name="Picture 6">
            <a:extLst>
              <a:ext uri="{FF2B5EF4-FFF2-40B4-BE49-F238E27FC236}">
                <a16:creationId xmlns:a16="http://schemas.microsoft.com/office/drawing/2014/main" id="{B37D8434-B744-4764-AFDF-B09D0E912256}"/>
              </a:ext>
            </a:extLst>
          </p:cNvPr>
          <p:cNvPicPr>
            <a:picLocks noChangeAspect="1"/>
          </p:cNvPicPr>
          <p:nvPr/>
        </p:nvPicPr>
        <p:blipFill>
          <a:blip r:embed="rId4"/>
          <a:stretch>
            <a:fillRect/>
          </a:stretch>
        </p:blipFill>
        <p:spPr>
          <a:xfrm>
            <a:off x="5193615" y="1381981"/>
            <a:ext cx="6264357" cy="179601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7" name="Content Placeholder 2">
            <a:extLst>
              <a:ext uri="{FF2B5EF4-FFF2-40B4-BE49-F238E27FC236}">
                <a16:creationId xmlns:a16="http://schemas.microsoft.com/office/drawing/2014/main" id="{01ECB5B0-FD06-47A9-9D46-00B2D7F9481B}"/>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8" name="Picture 7">
            <a:extLst>
              <a:ext uri="{FF2B5EF4-FFF2-40B4-BE49-F238E27FC236}">
                <a16:creationId xmlns:a16="http://schemas.microsoft.com/office/drawing/2014/main" id="{ABEA9B8B-4E62-49BD-9CA7-CD91C66FB31A}"/>
              </a:ext>
            </a:extLst>
          </p:cNvPr>
          <p:cNvPicPr>
            <a:picLocks noChangeAspect="1"/>
          </p:cNvPicPr>
          <p:nvPr/>
        </p:nvPicPr>
        <p:blipFill>
          <a:blip r:embed="rId3"/>
          <a:stretch>
            <a:fillRect/>
          </a:stretch>
        </p:blipFill>
        <p:spPr>
          <a:xfrm>
            <a:off x="5453218" y="1934901"/>
            <a:ext cx="5153025" cy="385762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84736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B04605F-F2D4-4168-BAE5-7264063BD401}"/>
              </a:ext>
            </a:extLst>
          </p:cNvPr>
          <p:cNvPicPr>
            <a:picLocks noChangeAspect="1"/>
          </p:cNvPicPr>
          <p:nvPr/>
        </p:nvPicPr>
        <p:blipFill>
          <a:blip r:embed="rId3"/>
          <a:stretch>
            <a:fillRect/>
          </a:stretch>
        </p:blipFill>
        <p:spPr>
          <a:xfrm>
            <a:off x="189875" y="3502590"/>
            <a:ext cx="11812249" cy="228907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026275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B126466-A7C7-4DC7-A5A7-8BD771432A9B}"/>
              </a:ext>
            </a:extLst>
          </p:cNvPr>
          <p:cNvPicPr>
            <a:picLocks noChangeAspect="1"/>
          </p:cNvPicPr>
          <p:nvPr/>
        </p:nvPicPr>
        <p:blipFill>
          <a:blip r:embed="rId3"/>
          <a:stretch>
            <a:fillRect/>
          </a:stretch>
        </p:blipFill>
        <p:spPr>
          <a:xfrm>
            <a:off x="431483" y="3350395"/>
            <a:ext cx="11329034" cy="218951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4EBD01E5-3D7B-4207-987B-868BB6B8D150}"/>
              </a:ext>
            </a:extLst>
          </p:cNvPr>
          <p:cNvPicPr>
            <a:picLocks noChangeAspect="1"/>
          </p:cNvPicPr>
          <p:nvPr/>
        </p:nvPicPr>
        <p:blipFill>
          <a:blip r:embed="rId3"/>
          <a:stretch>
            <a:fillRect/>
          </a:stretch>
        </p:blipFill>
        <p:spPr>
          <a:xfrm>
            <a:off x="5054106" y="1758373"/>
            <a:ext cx="5381625" cy="42672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386606" cy="4351338"/>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B1C1481-09AA-4844-9C46-FFDDB805A2FA}"/>
              </a:ext>
            </a:extLst>
          </p:cNvPr>
          <p:cNvPicPr>
            <a:picLocks noChangeAspect="1"/>
          </p:cNvPicPr>
          <p:nvPr/>
        </p:nvPicPr>
        <p:blipFill rotWithShape="1">
          <a:blip r:embed="rId3"/>
          <a:srcRect r="29430"/>
          <a:stretch/>
        </p:blipFill>
        <p:spPr>
          <a:xfrm>
            <a:off x="4406952" y="2903885"/>
            <a:ext cx="7165455" cy="275272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F3A6C8E2-9AD8-48DF-B8C4-A0A952284769}"/>
              </a:ext>
            </a:extLst>
          </p:cNvPr>
          <p:cNvPicPr>
            <a:picLocks noChangeAspect="1"/>
          </p:cNvPicPr>
          <p:nvPr/>
        </p:nvPicPr>
        <p:blipFill>
          <a:blip r:embed="rId3"/>
          <a:stretch>
            <a:fillRect/>
          </a:stretch>
        </p:blipFill>
        <p:spPr>
          <a:xfrm>
            <a:off x="367014" y="3205719"/>
            <a:ext cx="11457972" cy="252075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calculated the average payload mass carried by booster 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5" name="Content Placeholder 2">
            <a:extLst>
              <a:ext uri="{FF2B5EF4-FFF2-40B4-BE49-F238E27FC236}">
                <a16:creationId xmlns:a16="http://schemas.microsoft.com/office/drawing/2014/main" id="{275E9C04-9959-4000-B571-D1BC391D58C7}"/>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spcBef>
                <a:spcPts val="1400"/>
              </a:spcBef>
            </a:pPr>
            <a:r>
              <a:rPr lang="en-US" sz="2400" dirty="0">
                <a:latin typeface="Abadi" panose="020B0604020104020204" pitchFamily="34" charset="0"/>
              </a:rPr>
              <a:t>We selected Landing outcomes and the </a:t>
            </a:r>
            <a:r>
              <a:rPr lang="en-US" sz="2400" b="1" dirty="0">
                <a:latin typeface="Abadi" panose="020B0604020104020204" pitchFamily="34" charset="0"/>
              </a:rPr>
              <a:t>COUNT</a:t>
            </a:r>
            <a:r>
              <a:rPr lang="en-US" sz="2400" dirty="0">
                <a:latin typeface="Abadi" panose="020B0604020104020204" pitchFamily="34" charset="0"/>
              </a:rPr>
              <a:t> of landing outcomes from the data and used the </a:t>
            </a:r>
            <a:r>
              <a:rPr lang="en-US" sz="2400" b="1" dirty="0">
                <a:latin typeface="Abadi" panose="020B0604020104020204" pitchFamily="34" charset="0"/>
              </a:rPr>
              <a:t>WHERE</a:t>
            </a:r>
            <a:r>
              <a:rPr lang="en-US" sz="2400" dirty="0">
                <a:latin typeface="Abadi" panose="020B0604020104020204" pitchFamily="34" charset="0"/>
              </a:rPr>
              <a:t> clause to filter for landing outcomes </a:t>
            </a:r>
            <a:r>
              <a:rPr lang="en-US" sz="2400" b="1" dirty="0">
                <a:latin typeface="Abadi" panose="020B0604020104020204" pitchFamily="34" charset="0"/>
              </a:rPr>
              <a:t>BETWEEN</a:t>
            </a:r>
            <a:r>
              <a:rPr lang="en-US" sz="2400" dirty="0">
                <a:latin typeface="Abadi" panose="020B0604020104020204" pitchFamily="34" charset="0"/>
              </a:rPr>
              <a:t> 2010-06-04 to 2010-03-20.</a:t>
            </a:r>
          </a:p>
          <a:p>
            <a:pPr>
              <a:spcBef>
                <a:spcPts val="1400"/>
              </a:spcBef>
            </a:pPr>
            <a:r>
              <a:rPr lang="en-US" sz="2400" dirty="0">
                <a:latin typeface="Abadi" panose="020B0604020104020204" pitchFamily="34" charset="0"/>
              </a:rPr>
              <a:t>We applied the </a:t>
            </a:r>
            <a:r>
              <a:rPr lang="en-US" sz="2400" b="1" dirty="0">
                <a:latin typeface="Abadi" panose="020B0604020104020204" pitchFamily="34" charset="0"/>
              </a:rPr>
              <a:t>GROUP BY </a:t>
            </a:r>
            <a:r>
              <a:rPr lang="en-US" sz="2400" dirty="0">
                <a:latin typeface="Abadi" panose="020B0604020104020204" pitchFamily="34" charset="0"/>
              </a:rPr>
              <a:t>clause to group the landing outcomes and the </a:t>
            </a:r>
            <a:r>
              <a:rPr lang="en-US" sz="2400" b="1" dirty="0">
                <a:latin typeface="Abadi" panose="020B0604020104020204" pitchFamily="34" charset="0"/>
              </a:rPr>
              <a:t>ORDER BY </a:t>
            </a:r>
            <a:r>
              <a:rPr lang="en-US" sz="2400" dirty="0">
                <a:latin typeface="Abadi" panose="020B0604020104020204" pitchFamily="34" charset="0"/>
              </a:rPr>
              <a:t>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launch sites global map markers</a:t>
            </a:r>
          </a:p>
          <a:p>
            <a:pPr marL="0" indent="0">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Picture 5">
            <a:extLst>
              <a:ext uri="{FF2B5EF4-FFF2-40B4-BE49-F238E27FC236}">
                <a16:creationId xmlns:a16="http://schemas.microsoft.com/office/drawing/2014/main" id="{C809C7CC-002E-4B4E-81DA-01E001C41BD7}"/>
              </a:ext>
            </a:extLst>
          </p:cNvPr>
          <p:cNvPicPr>
            <a:picLocks noChangeAspect="1"/>
          </p:cNvPicPr>
          <p:nvPr/>
        </p:nvPicPr>
        <p:blipFill>
          <a:blip r:embed="rId3"/>
          <a:stretch>
            <a:fillRect/>
          </a:stretch>
        </p:blipFill>
        <p:spPr>
          <a:xfrm>
            <a:off x="1563880" y="2265716"/>
            <a:ext cx="8951719" cy="435133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4" name="Picture 3">
            <a:extLst>
              <a:ext uri="{FF2B5EF4-FFF2-40B4-BE49-F238E27FC236}">
                <a16:creationId xmlns:a16="http://schemas.microsoft.com/office/drawing/2014/main" id="{26127A64-0798-4637-95A5-9BF1F98A1E4B}"/>
              </a:ext>
            </a:extLst>
          </p:cNvPr>
          <p:cNvPicPr>
            <a:picLocks noChangeAspect="1"/>
          </p:cNvPicPr>
          <p:nvPr/>
        </p:nvPicPr>
        <p:blipFill>
          <a:blip r:embed="rId3"/>
          <a:stretch>
            <a:fillRect/>
          </a:stretch>
        </p:blipFill>
        <p:spPr>
          <a:xfrm>
            <a:off x="7769746" y="1771190"/>
            <a:ext cx="3990617" cy="3570892"/>
          </a:xfrm>
          <a:prstGeom prst="rect">
            <a:avLst/>
          </a:prstGeom>
        </p:spPr>
      </p:pic>
      <p:pic>
        <p:nvPicPr>
          <p:cNvPr id="7" name="Picture 6">
            <a:extLst>
              <a:ext uri="{FF2B5EF4-FFF2-40B4-BE49-F238E27FC236}">
                <a16:creationId xmlns:a16="http://schemas.microsoft.com/office/drawing/2014/main" id="{E424C52E-D8F2-416C-996A-57D373760030}"/>
              </a:ext>
            </a:extLst>
          </p:cNvPr>
          <p:cNvPicPr>
            <a:picLocks noChangeAspect="1"/>
          </p:cNvPicPr>
          <p:nvPr/>
        </p:nvPicPr>
        <p:blipFill>
          <a:blip r:embed="rId4"/>
          <a:stretch>
            <a:fillRect/>
          </a:stretch>
        </p:blipFill>
        <p:spPr>
          <a:xfrm>
            <a:off x="770011" y="1871381"/>
            <a:ext cx="6830002" cy="342481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6" name="Content Placeholder 3">
            <a:extLst>
              <a:ext uri="{FF2B5EF4-FFF2-40B4-BE49-F238E27FC236}">
                <a16:creationId xmlns:a16="http://schemas.microsoft.com/office/drawing/2014/main" id="{553F2F7C-5886-4C12-9401-E094848E2F0E}"/>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6" name="Content Placeholder 3">
            <a:extLst>
              <a:ext uri="{FF2B5EF4-FFF2-40B4-BE49-F238E27FC236}">
                <a16:creationId xmlns:a16="http://schemas.microsoft.com/office/drawing/2014/main" id="{C237833F-BE76-4BAB-BFB8-C2077C322453}"/>
              </a:ext>
            </a:extLst>
          </p:cNvPr>
          <p:cNvPicPr>
            <a:picLocks noChangeAspect="1"/>
          </p:cNvPicPr>
          <p:nvPr/>
        </p:nvPicPr>
        <p:blipFill>
          <a:blip r:embed="rId3"/>
          <a:stretch>
            <a:fillRect/>
          </a:stretch>
        </p:blipFill>
        <p:spPr>
          <a:xfrm>
            <a:off x="1123902" y="1471583"/>
            <a:ext cx="9944196" cy="444001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6" name="Content Placeholder 2">
            <a:extLst>
              <a:ext uri="{FF2B5EF4-FFF2-40B4-BE49-F238E27FC236}">
                <a16:creationId xmlns:a16="http://schemas.microsoft.com/office/drawing/2014/main" id="{683F3D19-A721-4B6A-B9C7-8A9CC6DFC03C}"/>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6" name="Content Placeholder 3">
            <a:extLst>
              <a:ext uri="{FF2B5EF4-FFF2-40B4-BE49-F238E27FC236}">
                <a16:creationId xmlns:a16="http://schemas.microsoft.com/office/drawing/2014/main" id="{B053DD2F-A40A-442E-B0FA-845E3EC51381}"/>
              </a:ext>
            </a:extLst>
          </p:cNvPr>
          <p:cNvPicPr>
            <a:picLocks noChangeAspect="1"/>
          </p:cNvPicPr>
          <p:nvPr/>
        </p:nvPicPr>
        <p:blipFill>
          <a:blip r:embed="rId3"/>
          <a:stretch>
            <a:fillRect/>
          </a:stretch>
        </p:blipFill>
        <p:spPr>
          <a:xfrm>
            <a:off x="2123100" y="1584827"/>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vs Launch Outcome for all sites, with different payload selected in the range slider</a:t>
            </a:r>
          </a:p>
        </p:txBody>
      </p:sp>
      <p:pic>
        <p:nvPicPr>
          <p:cNvPr id="7" name="Content Placeholder 3">
            <a:extLst>
              <a:ext uri="{FF2B5EF4-FFF2-40B4-BE49-F238E27FC236}">
                <a16:creationId xmlns:a16="http://schemas.microsoft.com/office/drawing/2014/main" id="{B1A7064F-AB2D-470F-81FF-08E901EB2F4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0600" y="1939033"/>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6" name="Content Placeholder 4">
            <a:extLst>
              <a:ext uri="{FF2B5EF4-FFF2-40B4-BE49-F238E27FC236}">
                <a16:creationId xmlns:a16="http://schemas.microsoft.com/office/drawing/2014/main" id="{E7E996C4-9F5B-4194-B2F4-4AAE79A10C76}"/>
              </a:ext>
            </a:extLst>
          </p:cNvPr>
          <p:cNvSpPr txBox="1">
            <a:spLocks/>
          </p:cNvSpPr>
          <p:nvPr/>
        </p:nvSpPr>
        <p:spPr>
          <a:xfrm>
            <a:off x="770010" y="1409782"/>
            <a:ext cx="10157819"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2F1BB2EB-6BE8-49DA-9441-48AEB445C54B}"/>
              </a:ext>
            </a:extLst>
          </p:cNvPr>
          <p:cNvPicPr>
            <a:picLocks noChangeAspect="1"/>
          </p:cNvPicPr>
          <p:nvPr/>
        </p:nvPicPr>
        <p:blipFill>
          <a:blip r:embed="rId3"/>
          <a:stretch>
            <a:fillRect/>
          </a:stretch>
        </p:blipFill>
        <p:spPr>
          <a:xfrm>
            <a:off x="184714" y="3219810"/>
            <a:ext cx="11822571" cy="129769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8513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4B35660-105F-4054-9841-0C6EAF4E01A8}"/>
              </a:ext>
            </a:extLst>
          </p:cNvPr>
          <p:cNvPicPr>
            <a:picLocks noChangeAspect="1"/>
          </p:cNvPicPr>
          <p:nvPr/>
        </p:nvPicPr>
        <p:blipFill>
          <a:blip r:embed="rId3"/>
          <a:stretch>
            <a:fillRect/>
          </a:stretch>
        </p:blipFill>
        <p:spPr>
          <a:xfrm>
            <a:off x="6676422" y="2057400"/>
            <a:ext cx="4577856" cy="356765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5" name="Content Placeholder 2">
            <a:extLst>
              <a:ext uri="{FF2B5EF4-FFF2-40B4-BE49-F238E27FC236}">
                <a16:creationId xmlns:a16="http://schemas.microsoft.com/office/drawing/2014/main" id="{5D176AAB-BBF0-4C54-BBD7-7B6083AB7A2F}"/>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7" name="Content Placeholder 4">
            <a:extLst>
              <a:ext uri="{FF2B5EF4-FFF2-40B4-BE49-F238E27FC236}">
                <a16:creationId xmlns:a16="http://schemas.microsoft.com/office/drawing/2014/main" id="{4CC6C998-05F9-4BB6-94BA-1660E3C1707B}"/>
              </a:ext>
            </a:extLst>
          </p:cNvPr>
          <p:cNvSpPr txBox="1">
            <a:spLocks/>
          </p:cNvSpPr>
          <p:nvPr/>
        </p:nvSpPr>
        <p:spPr>
          <a:xfrm>
            <a:off x="770011" y="1403131"/>
            <a:ext cx="10218555" cy="47738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20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a:solidFill>
                  <a:schemeClr val="accent3">
                    <a:lumMod val="25000"/>
                  </a:schemeClr>
                </a:solidFill>
                <a:latin typeface="Abadi" panose="020B0604020104020204" pitchFamily="34" charset="0"/>
              </a:rPr>
              <a:t>Next, we decoded the response content as a Json using .json() function call and turn it into a pandas dataframe using .json_normalize().</a:t>
            </a:r>
          </a:p>
          <a:p>
            <a:pPr lvl="1" algn="just">
              <a:lnSpc>
                <a:spcPct val="100000"/>
              </a:lnSpc>
              <a:spcBef>
                <a:spcPts val="1400"/>
              </a:spcBef>
              <a:buFontTx/>
              <a:buChar char="-"/>
            </a:pPr>
            <a:r>
              <a:rPr lang="en-US" sz="190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a:solidFill>
                  <a:schemeClr val="accent3">
                    <a:lumMod val="25000"/>
                  </a:schemeClr>
                </a:solidFill>
                <a:latin typeface="Abadi" panose="020B0604020104020204" pitchFamily="34" charset="0"/>
              </a:rPr>
              <a:t>The objective was to extract the launch records as HTML table, parse the table and convert it to a pandas dataframe for future analysis.</a:t>
            </a:r>
          </a:p>
          <a:p>
            <a:pPr lvl="1">
              <a:lnSpc>
                <a:spcPct val="100000"/>
              </a:lnSpc>
              <a:spcBef>
                <a:spcPts val="1400"/>
              </a:spcBef>
              <a:buFontTx/>
              <a:buChar char="-"/>
            </a:pPr>
            <a:endParaRPr lang="en-US" sz="1800">
              <a:solidFill>
                <a:schemeClr val="accent3">
                  <a:lumMod val="25000"/>
                </a:schemeClr>
              </a:solidFill>
              <a:latin typeface="Abadi" panose="020B0604020104020204" pitchFamily="34" charset="0"/>
            </a:endParaRP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https://github.com/MadhanKumar1996/IBM_Final_capstone_project/blob/master/jupyter-labs-spacex-data-collection-api.ipynb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2" name="Picture 11">
            <a:extLst>
              <a:ext uri="{FF2B5EF4-FFF2-40B4-BE49-F238E27FC236}">
                <a16:creationId xmlns:a16="http://schemas.microsoft.com/office/drawing/2014/main" id="{6668D53B-FE5F-491A-B53C-A10770646A0F}"/>
              </a:ext>
            </a:extLst>
          </p:cNvPr>
          <p:cNvPicPr>
            <a:picLocks noChangeAspect="1"/>
          </p:cNvPicPr>
          <p:nvPr/>
        </p:nvPicPr>
        <p:blipFill>
          <a:blip r:embed="rId4"/>
          <a:stretch>
            <a:fillRect/>
          </a:stretch>
        </p:blipFill>
        <p:spPr>
          <a:xfrm>
            <a:off x="5461001" y="2188564"/>
            <a:ext cx="6419124" cy="320125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https://github.com/MadhanKumar1996/IBM_Final_capstone_project/blob/master/jupyter-labs-spacex-data-collection-api.ipynb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4F5C8A9C-D0B4-4EC9-8D3B-05F27A753625}"/>
              </a:ext>
            </a:extLst>
          </p:cNvPr>
          <p:cNvPicPr>
            <a:picLocks noChangeAspect="1"/>
          </p:cNvPicPr>
          <p:nvPr/>
        </p:nvPicPr>
        <p:blipFill>
          <a:blip r:embed="rId4"/>
          <a:stretch>
            <a:fillRect/>
          </a:stretch>
        </p:blipFill>
        <p:spPr>
          <a:xfrm>
            <a:off x="5371311" y="1792288"/>
            <a:ext cx="6086661" cy="3939967"/>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227</TotalTime>
  <Words>1837</Words>
  <Application>Microsoft Office PowerPoint</Application>
  <PresentationFormat>Widescreen</PresentationFormat>
  <Paragraphs>200</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Madhan Kumar</cp:lastModifiedBy>
  <cp:revision>201</cp:revision>
  <dcterms:created xsi:type="dcterms:W3CDTF">2021-04-29T18:58:34Z</dcterms:created>
  <dcterms:modified xsi:type="dcterms:W3CDTF">2022-06-04T16:46:55Z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